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1" r:id="rId16"/>
    <p:sldId id="269" r:id="rId17"/>
    <p:sldId id="270" r:id="rId18"/>
    <p:sldId id="271" r:id="rId19"/>
    <p:sldId id="272" r:id="rId20"/>
    <p:sldId id="274" r:id="rId21"/>
    <p:sldId id="275" r:id="rId22"/>
    <p:sldId id="277" r:id="rId23"/>
    <p:sldId id="278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924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63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52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35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399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554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48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138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56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731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9C8D-CA38-40A9-8FD8-DC4206FB113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590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B9C8D-CA38-40A9-8FD8-DC4206FB113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AD87A-1C4A-4EF4-BD8F-23FC48629F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321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4.xml"/><Relationship Id="rId18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slide" Target="slide13.xml"/><Relationship Id="rId17" Type="http://schemas.openxmlformats.org/officeDocument/2006/relationships/slide" Target="slide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8.xml"/><Relationship Id="rId20" Type="http://schemas.openxmlformats.org/officeDocument/2006/relationships/image" Target="../media/image6.png"/><Relationship Id="rId1" Type="http://schemas.openxmlformats.org/officeDocument/2006/relationships/audio" Target="file:///C:\Documents%20and%20Settings\&#1075;&#1086;&#1089;&#1090;&#1100;%201\&#1052;&#1086;&#1080;%20&#1076;&#1086;&#1082;&#1091;&#1084;&#1077;&#1085;&#1090;&#1099;\&#1042;&#1048;&#1050;&#1058;&#1054;&#1056;&#1048;&#1053;&#1040;-&#1054;&#1051;&#1048;&#1052;&#1055;&#1048;&#1040;&#1044;&#1040;%20&#1044;&#1045;&#1053;&#1068;%20&#1050;&#1054;&#1057;&#1052;&#1054;&#1053;&#1040;&#1042;&#1058;&#1048;&#1050;&#1048;-1\Ra-ta-ta.mp3" TargetMode="External"/><Relationship Id="rId6" Type="http://schemas.openxmlformats.org/officeDocument/2006/relationships/image" Target="../media/image3.png"/><Relationship Id="rId11" Type="http://schemas.openxmlformats.org/officeDocument/2006/relationships/slide" Target="slide12.xml"/><Relationship Id="rId5" Type="http://schemas.openxmlformats.org/officeDocument/2006/relationships/slide" Target="slide5.xml"/><Relationship Id="rId15" Type="http://schemas.openxmlformats.org/officeDocument/2006/relationships/slide" Target="slide7.xml"/><Relationship Id="rId10" Type="http://schemas.openxmlformats.org/officeDocument/2006/relationships/image" Target="../media/image5.jpeg"/><Relationship Id="rId19" Type="http://schemas.openxmlformats.org/officeDocument/2006/relationships/slide" Target="slide6.xml"/><Relationship Id="rId4" Type="http://schemas.openxmlformats.org/officeDocument/2006/relationships/image" Target="../media/image2.jpeg"/><Relationship Id="rId9" Type="http://schemas.openxmlformats.org/officeDocument/2006/relationships/slide" Target="slide11.xml"/><Relationship Id="rId1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Вопросы знатокам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5-6 классов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6" name="Picture 2" descr="http://im3-tub-ru.yandex.net/i?id=00f4719f7b28d71f2583c8173570502a-59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19"/>
            <a:ext cx="3600400" cy="254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8 вопрос от Е.В. Нефедовой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(Астраханская область)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Назовите  </a:t>
            </a:r>
            <a:r>
              <a:rPr lang="ru-RU" b="1" u="sng" dirty="0"/>
              <a:t>одушевленные существительные</a:t>
            </a:r>
            <a:r>
              <a:rPr lang="ru-RU" b="1" dirty="0"/>
              <a:t>: </a:t>
            </a:r>
            <a:r>
              <a:rPr lang="ru-RU" b="1" i="1" dirty="0"/>
              <a:t>тигр, кукла, ферзь, детвора, молодежь, кикимора, студенчество, родня, покойник.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3571876"/>
            <a:ext cx="750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               </a:t>
            </a:r>
            <a:r>
              <a:rPr lang="ru-RU" sz="3200" b="1" u="sng" dirty="0" smtClean="0">
                <a:solidFill>
                  <a:srgbClr val="FF0000"/>
                </a:solidFill>
              </a:rPr>
              <a:t>Правильный ответ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Тигр</a:t>
            </a:r>
            <a:r>
              <a:rPr lang="ru-RU" sz="3200" dirty="0" smtClean="0">
                <a:solidFill>
                  <a:srgbClr val="FF0000"/>
                </a:solidFill>
              </a:rPr>
              <a:t>, кукла, ферзь,  кикимора, </a:t>
            </a:r>
            <a:r>
              <a:rPr lang="ru-RU" sz="3200" dirty="0" smtClean="0">
                <a:solidFill>
                  <a:srgbClr val="FF0000"/>
                </a:solidFill>
              </a:rPr>
              <a:t>покойник (2 балла)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im1-tub-ru.yandex.net/i?id=978f1c72e2226e941f7bb4912fce9405-18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1428750" cy="142875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500034" y="6357958"/>
            <a:ext cx="571504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9 вопрос от О.М. Орловой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(</a:t>
            </a:r>
            <a:r>
              <a:rPr lang="ru-RU" sz="3200" b="1" dirty="0" smtClean="0">
                <a:solidFill>
                  <a:srgbClr val="0070C0"/>
                </a:solidFill>
              </a:rPr>
              <a:t>г. Балаково)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Назовите те слова, </a:t>
            </a:r>
            <a:r>
              <a:rPr lang="ru-RU" b="1" dirty="0"/>
              <a:t>которые образованы от имен собственных.</a:t>
            </a:r>
          </a:p>
          <a:p>
            <a:pPr marL="0" indent="0">
              <a:buNone/>
            </a:pPr>
            <a:r>
              <a:rPr lang="ru-RU" b="1" dirty="0" smtClean="0"/>
              <a:t>Аллергия</a:t>
            </a:r>
            <a:r>
              <a:rPr lang="ru-RU" b="1" dirty="0"/>
              <a:t>, ампер, бадминтон, браунинг, дебют, дефис,  дефолт, мизерный, </a:t>
            </a:r>
            <a:r>
              <a:rPr lang="ru-RU" b="1" dirty="0" err="1" smtClean="0"/>
              <a:t>монпасье</a:t>
            </a:r>
            <a:r>
              <a:rPr lang="ru-RU" b="1" dirty="0" smtClean="0"/>
              <a:t>, панталоны</a:t>
            </a:r>
            <a:r>
              <a:rPr lang="ru-RU" b="1" dirty="0"/>
              <a:t>, фрак, жилет, синтез, лотерея, каламбур.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5072074"/>
            <a:ext cx="66437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Правильный ответ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Ампер</a:t>
            </a:r>
            <a:r>
              <a:rPr lang="ru-RU" sz="2800" dirty="0" smtClean="0">
                <a:solidFill>
                  <a:srgbClr val="FF0000"/>
                </a:solidFill>
              </a:rPr>
              <a:t>, бадминтон, браунинг, </a:t>
            </a:r>
            <a:r>
              <a:rPr lang="ru-RU" sz="2800" dirty="0" err="1" smtClean="0">
                <a:solidFill>
                  <a:srgbClr val="FF0000"/>
                </a:solidFill>
              </a:rPr>
              <a:t>монпасье</a:t>
            </a:r>
            <a:r>
              <a:rPr lang="ru-RU" sz="2800" dirty="0" smtClean="0">
                <a:solidFill>
                  <a:srgbClr val="FF0000"/>
                </a:solidFill>
              </a:rPr>
              <a:t>. (2 балла)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14282" y="628652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http://im0-tub-ru.yandex.net/i?id=719b263d9bb3b86771f1e94ccb495049-113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71472" y="142852"/>
            <a:ext cx="1285883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10 вопрос от Л.И. </a:t>
            </a:r>
            <a:r>
              <a:rPr lang="ru-RU" sz="3200" b="1" dirty="0" err="1" smtClean="0">
                <a:solidFill>
                  <a:srgbClr val="0070C0"/>
                </a:solidFill>
              </a:rPr>
              <a:t>Ражабовой</a:t>
            </a:r>
            <a:r>
              <a:rPr lang="ru-RU" sz="3200" b="1" dirty="0" smtClean="0">
                <a:solidFill>
                  <a:srgbClr val="0070C0"/>
                </a:solidFill>
              </a:rPr>
              <a:t> (г. Красный Кут)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Найдите корень в словах: </a:t>
            </a:r>
            <a:endParaRPr lang="ru-RU" b="1" dirty="0" smtClean="0"/>
          </a:p>
          <a:p>
            <a:pPr marL="0" indent="0">
              <a:buNone/>
            </a:pPr>
            <a:r>
              <a:rPr lang="ru-RU" b="1" i="1" dirty="0" smtClean="0"/>
              <a:t>беседка</a:t>
            </a:r>
            <a:r>
              <a:rPr lang="ru-RU" b="1" i="1" dirty="0"/>
              <a:t>, бестолочь, безделка, </a:t>
            </a:r>
            <a:r>
              <a:rPr lang="ru-RU" b="1" i="1" dirty="0" smtClean="0"/>
              <a:t>бездна, бесёнок</a:t>
            </a:r>
            <a:r>
              <a:rPr lang="ru-RU" b="1" i="1" dirty="0"/>
              <a:t>, бескозырка, бестия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4000504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</a:rPr>
              <a:t>Правильный ответ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Бесед-</a:t>
            </a:r>
            <a:r>
              <a:rPr lang="ru-RU" sz="3200" b="1" dirty="0" smtClean="0">
                <a:solidFill>
                  <a:srgbClr val="FF0000"/>
                </a:solidFill>
              </a:rPr>
              <a:t>, толк-, -дел-, -</a:t>
            </a:r>
            <a:r>
              <a:rPr lang="ru-RU" sz="3200" b="1" dirty="0" err="1" smtClean="0">
                <a:solidFill>
                  <a:srgbClr val="FF0000"/>
                </a:solidFill>
              </a:rPr>
              <a:t>дн</a:t>
            </a:r>
            <a:r>
              <a:rPr lang="ru-RU" sz="3200" b="1" dirty="0" smtClean="0">
                <a:solidFill>
                  <a:srgbClr val="FF0000"/>
                </a:solidFill>
              </a:rPr>
              <a:t>-, бес-, -</a:t>
            </a:r>
            <a:r>
              <a:rPr lang="ru-RU" sz="3200" b="1" dirty="0" err="1" smtClean="0">
                <a:solidFill>
                  <a:srgbClr val="FF0000"/>
                </a:solidFill>
              </a:rPr>
              <a:t>козыр</a:t>
            </a:r>
            <a:r>
              <a:rPr lang="ru-RU" sz="3200" b="1" dirty="0" smtClean="0">
                <a:solidFill>
                  <a:srgbClr val="FF0000"/>
                </a:solidFill>
              </a:rPr>
              <a:t>-, бестий-</a:t>
            </a:r>
            <a:r>
              <a:rPr lang="ru-RU" sz="3200" b="1" dirty="0" smtClean="0">
                <a:solidFill>
                  <a:srgbClr val="FF0000"/>
                </a:solidFill>
              </a:rPr>
              <a:t>. (2 балла)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6215082"/>
            <a:ext cx="500066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im2-tub-ru.yandex.net/i?id=175cdf8bdf7047506fcccca5f6410fc2-87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928934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11 вопрос от Е.И. </a:t>
            </a:r>
            <a:r>
              <a:rPr lang="ru-RU" sz="3200" b="1" dirty="0" err="1" smtClean="0">
                <a:solidFill>
                  <a:srgbClr val="0070C0"/>
                </a:solidFill>
              </a:rPr>
              <a:t>Юневой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(с. Федоровка Федоровского района)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Художника попросили нарисовать игру в чурки, рюхи, </a:t>
            </a:r>
            <a:r>
              <a:rPr lang="ru-RU" b="1" dirty="0" err="1"/>
              <a:t>скракли</a:t>
            </a:r>
            <a:r>
              <a:rPr lang="ru-RU" b="1" dirty="0"/>
              <a:t>, клетки, деревянные бабки. Он принес только одну иллюстрацию. Почему?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7112"/>
            <a:ext cx="2179117" cy="160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72" y="3714752"/>
            <a:ext cx="4143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Правильный ответ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Это </a:t>
            </a:r>
            <a:r>
              <a:rPr lang="ru-RU" sz="2400" dirty="0" smtClean="0">
                <a:solidFill>
                  <a:srgbClr val="FF0000"/>
                </a:solidFill>
              </a:rPr>
              <a:t>одна и та же игра -  городки, только ее по-разному называют в разных  </a:t>
            </a:r>
            <a:r>
              <a:rPr lang="ru-RU" sz="2400" dirty="0" smtClean="0">
                <a:solidFill>
                  <a:srgbClr val="FF0000"/>
                </a:solidFill>
              </a:rPr>
              <a:t>областях. (1 балл)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428596" y="6215082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12 вопрос от Н.Е. Крыловой (Тверская область)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В какой профессиональной среде появились выражения: позолотить пилюлю; как рукой сняло; затаить </a:t>
            </a:r>
            <a:r>
              <a:rPr lang="ru-RU" b="1" dirty="0" smtClean="0"/>
              <a:t>дыхание</a:t>
            </a:r>
            <a:r>
              <a:rPr lang="ru-RU" b="1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3786190"/>
            <a:ext cx="400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Правильный ответ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Врачи (1 балл)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Скачать Врач картинки на прозрачном фоне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786058"/>
            <a:ext cx="1714512" cy="3633637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428596" y="6215082"/>
            <a:ext cx="857256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Чёрный ящик</a:t>
            </a:r>
            <a:endParaRPr lang="ru-RU" dirty="0"/>
          </a:p>
        </p:txBody>
      </p:sp>
      <p:pic>
        <p:nvPicPr>
          <p:cNvPr id="2050" name="Picture 2" descr="C:\Users\влвлв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428736"/>
            <a:ext cx="2823353" cy="264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5786" y="435769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Деревенский СТ…РОЖИЛ сад колхозный СТ…РОЖИЛ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образования алфавиту GIF Анимация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4857760"/>
            <a:ext cx="1571636" cy="1571636"/>
          </a:xfrm>
          <a:prstGeom prst="rect">
            <a:avLst/>
          </a:prstGeom>
          <a:noFill/>
        </p:spPr>
      </p:pic>
      <p:pic>
        <p:nvPicPr>
          <p:cNvPr id="9220" name="Picture 4" descr="Blog - Viagra-desc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929198"/>
            <a:ext cx="1636219" cy="1368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847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13 вопрос от Т.И. Боровиковой (Пермский край)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Как бы называлась басня И.А</a:t>
            </a:r>
            <a:r>
              <a:rPr lang="ru-RU" b="1" dirty="0" smtClean="0"/>
              <a:t>. Крылова </a:t>
            </a:r>
            <a:r>
              <a:rPr lang="ru-RU" b="1" dirty="0"/>
              <a:t>«Квартет», если бы музыкантов в ней было 3, 5, 6?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3500438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</a:rPr>
              <a:t>Правильный ответ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Трио</a:t>
            </a:r>
            <a:r>
              <a:rPr lang="ru-RU" sz="3200" dirty="0" smtClean="0">
                <a:solidFill>
                  <a:srgbClr val="FF0000"/>
                </a:solidFill>
              </a:rPr>
              <a:t>, квинтет, </a:t>
            </a:r>
            <a:r>
              <a:rPr lang="ru-RU" sz="3200" dirty="0" smtClean="0">
                <a:solidFill>
                  <a:srgbClr val="FF0000"/>
                </a:solidFill>
              </a:rPr>
              <a:t>секстет (2 балла)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скачать МУЗЫКА (часть #10)- векторный клипарт &quot; ALLDAY - народный сайт о дизайне бесплатно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2643182"/>
            <a:ext cx="3357586" cy="2725241"/>
          </a:xfrm>
          <a:prstGeom prst="rect">
            <a:avLst/>
          </a:prstGeom>
          <a:noFill/>
        </p:spPr>
      </p:pic>
      <p:pic>
        <p:nvPicPr>
          <p:cNvPr id="8198" name="Picture 6" descr="устарела в ч 20634 пос спутник владикавказ - Страница 202 - форум для призывников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857760"/>
            <a:ext cx="1785950" cy="1658382"/>
          </a:xfrm>
          <a:prstGeom prst="rect">
            <a:avLst/>
          </a:prstGeom>
          <a:noFill/>
        </p:spPr>
      </p:pic>
      <p:pic>
        <p:nvPicPr>
          <p:cNvPr id="8200" name="Picture 8" descr="Deja Vu - Блог - Привет.ру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5214950"/>
            <a:ext cx="1476372" cy="1476372"/>
          </a:xfrm>
          <a:prstGeom prst="rect">
            <a:avLst/>
          </a:prstGeom>
          <a:noFill/>
        </p:spPr>
      </p:pic>
      <p:pic>
        <p:nvPicPr>
          <p:cNvPr id="8202" name="Picture 10" descr="Band - Mrs. Walczyk / Ban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5000636"/>
            <a:ext cx="1708148" cy="1576377"/>
          </a:xfrm>
          <a:prstGeom prst="rect">
            <a:avLst/>
          </a:prstGeom>
          <a:noFill/>
        </p:spPr>
      </p:pic>
      <p:sp>
        <p:nvSpPr>
          <p:cNvPr id="10" name="Управляющая кнопка: домой 9">
            <a:hlinkClick r:id="rId6" action="ppaction://hlinksldjump" highlightClick="1"/>
          </p:cNvPr>
          <p:cNvSpPr/>
          <p:nvPr/>
        </p:nvSpPr>
        <p:spPr>
          <a:xfrm>
            <a:off x="500034" y="6000768"/>
            <a:ext cx="928694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14 вопрос </a:t>
            </a:r>
            <a:r>
              <a:rPr lang="ru-RU" sz="3200" b="1" dirty="0">
                <a:solidFill>
                  <a:srgbClr val="0070C0"/>
                </a:solidFill>
              </a:rPr>
              <a:t>от Т.И. Боровиковой </a:t>
            </a: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(</a:t>
            </a:r>
            <a:r>
              <a:rPr lang="ru-RU" sz="3200" b="1" dirty="0">
                <a:solidFill>
                  <a:srgbClr val="0070C0"/>
                </a:solidFill>
              </a:rPr>
              <a:t>Пермский край)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4331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Согласно одному из самых спорных, но и самых остроумных объяснений этимологии этого существительного оно происходит от глагола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лечить</a:t>
            </a:r>
            <a:r>
              <a:rPr lang="ru-RU" b="1" dirty="0"/>
              <a:t>. Если это действительно так, медицинское вмешательство отнюдь не шло на пользу нашим далеким предкам. Что же это за слово?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28794" y="5143512"/>
            <a:ext cx="5143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</a:rPr>
              <a:t>Правильный ответ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Калека (1 балл)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357158" y="6357958"/>
            <a:ext cx="714380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Medica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714884"/>
            <a:ext cx="1357322" cy="1877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15 </a:t>
            </a:r>
            <a:r>
              <a:rPr lang="ru-RU" sz="3200" b="1" dirty="0">
                <a:solidFill>
                  <a:srgbClr val="0070C0"/>
                </a:solidFill>
              </a:rPr>
              <a:t>вопрос от Л.А. </a:t>
            </a:r>
            <a:r>
              <a:rPr lang="ru-RU" sz="3200" b="1" dirty="0" err="1">
                <a:solidFill>
                  <a:srgbClr val="0070C0"/>
                </a:solidFill>
              </a:rPr>
              <a:t>Свинобоевой</a:t>
            </a:r>
            <a:r>
              <a:rPr lang="ru-RU" sz="3200" b="1" dirty="0">
                <a:solidFill>
                  <a:srgbClr val="0070C0"/>
                </a:solidFill>
              </a:rPr>
              <a:t> (Свердловская область)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Объясните, каким образом связаны между собой слова ШАБА’Ш и </a:t>
            </a:r>
            <a:r>
              <a:rPr lang="ru-RU" b="1" dirty="0" smtClean="0"/>
              <a:t>СУББОТА.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3357562"/>
            <a:ext cx="714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</a:t>
            </a:r>
            <a:r>
              <a:rPr lang="ru-RU" sz="2800" b="1" u="sng" dirty="0" smtClean="0">
                <a:solidFill>
                  <a:srgbClr val="FF0000"/>
                </a:solidFill>
              </a:rPr>
              <a:t>Правильный ответ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Шабаш </a:t>
            </a:r>
            <a:r>
              <a:rPr lang="ru-RU" sz="2800" dirty="0" smtClean="0">
                <a:solidFill>
                  <a:srgbClr val="FF0000"/>
                </a:solidFill>
              </a:rPr>
              <a:t>– довольно, хватит</a:t>
            </a:r>
            <a:r>
              <a:rPr lang="ru-RU" sz="2800" dirty="0" smtClean="0">
                <a:solidFill>
                  <a:srgbClr val="FF0000"/>
                </a:solidFill>
              </a:rPr>
              <a:t>; суббота </a:t>
            </a:r>
            <a:r>
              <a:rPr lang="ru-RU" sz="2800" dirty="0" smtClean="0">
                <a:solidFill>
                  <a:srgbClr val="FF0000"/>
                </a:solidFill>
              </a:rPr>
              <a:t>(из еврейского языка) – отдых, день отдыха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(1 балл)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im1-tub-ru.yandex.net/i?id=bfb0aac8319ddcf2206b81ccf259011c-49-144&amp;n=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290"/>
            <a:ext cx="1428750" cy="142875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571472" y="6072206"/>
            <a:ext cx="642942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615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16 </a:t>
            </a:r>
            <a:r>
              <a:rPr lang="ru-RU" sz="3200" b="1" dirty="0">
                <a:solidFill>
                  <a:srgbClr val="0070C0"/>
                </a:solidFill>
              </a:rPr>
              <a:t>вопрос  от Л.А. </a:t>
            </a:r>
            <a:r>
              <a:rPr lang="ru-RU" sz="3200" b="1" dirty="0" err="1">
                <a:solidFill>
                  <a:srgbClr val="0070C0"/>
                </a:solidFill>
              </a:rPr>
              <a:t>Свинобоевой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(Свердловская область)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Как одной крошкой накормить досыта всю семью?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3500438"/>
            <a:ext cx="59293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Правильный ответ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Добавить </a:t>
            </a:r>
            <a:r>
              <a:rPr lang="ru-RU" sz="2800" dirty="0" smtClean="0">
                <a:solidFill>
                  <a:srgbClr val="FF0000"/>
                </a:solidFill>
              </a:rPr>
              <a:t>к ней букву О и разлить получившуюся  окрошку всем по </a:t>
            </a:r>
            <a:r>
              <a:rPr lang="ru-RU" sz="2800" dirty="0" smtClean="0">
                <a:solidFill>
                  <a:srgbClr val="FF0000"/>
                </a:solidFill>
              </a:rPr>
              <a:t>тарелкам. (1 балл)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Еда, вкуснятина Анимация, анимашки в гостевую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357562"/>
            <a:ext cx="2333608" cy="2636978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285720" y="6215082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796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96" descr="Зеленый мрамор"/>
          <p:cNvSpPr>
            <a:spLocks noChangeArrowheads="1"/>
          </p:cNvSpPr>
          <p:nvPr/>
        </p:nvSpPr>
        <p:spPr bwMode="auto">
          <a:xfrm rot="-8667510">
            <a:off x="7488238" y="1196975"/>
            <a:ext cx="1655762" cy="981075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Rectangle 75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371166">
            <a:off x="3203575" y="5516563"/>
            <a:ext cx="79216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148" name="Group 17"/>
          <p:cNvGrpSpPr>
            <a:grpSpLocks/>
          </p:cNvGrpSpPr>
          <p:nvPr/>
        </p:nvGrpSpPr>
        <p:grpSpPr bwMode="auto">
          <a:xfrm>
            <a:off x="1643063" y="908050"/>
            <a:ext cx="5857875" cy="5949950"/>
            <a:chOff x="1036" y="618"/>
            <a:chExt cx="3687" cy="3702"/>
          </a:xfrm>
        </p:grpSpPr>
        <p:pic>
          <p:nvPicPr>
            <p:cNvPr id="6173" name="Picture 4" descr="что где когда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" y="618"/>
              <a:ext cx="3687" cy="3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4" name="AutoShape 5"/>
            <p:cNvSpPr>
              <a:spLocks noChangeArrowheads="1"/>
            </p:cNvSpPr>
            <p:nvPr/>
          </p:nvSpPr>
          <p:spPr bwMode="auto">
            <a:xfrm rot="1876107">
              <a:off x="1973" y="3521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5" name="AutoShape 6"/>
            <p:cNvSpPr>
              <a:spLocks noChangeArrowheads="1"/>
            </p:cNvSpPr>
            <p:nvPr/>
          </p:nvSpPr>
          <p:spPr bwMode="auto">
            <a:xfrm rot="-1597663">
              <a:off x="3288" y="3566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6" name="AutoShape 7"/>
            <p:cNvSpPr>
              <a:spLocks noChangeArrowheads="1"/>
            </p:cNvSpPr>
            <p:nvPr/>
          </p:nvSpPr>
          <p:spPr bwMode="auto">
            <a:xfrm rot="-3051672">
              <a:off x="3791" y="3109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7" name="AutoShape 8"/>
            <p:cNvSpPr>
              <a:spLocks noChangeArrowheads="1"/>
            </p:cNvSpPr>
            <p:nvPr/>
          </p:nvSpPr>
          <p:spPr bwMode="auto">
            <a:xfrm rot="-5005144">
              <a:off x="3972" y="2474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8" name="AutoShape 9"/>
            <p:cNvSpPr>
              <a:spLocks noChangeArrowheads="1"/>
            </p:cNvSpPr>
            <p:nvPr/>
          </p:nvSpPr>
          <p:spPr bwMode="auto">
            <a:xfrm rot="-6722285">
              <a:off x="3927" y="1768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9" name="AutoShape 10"/>
            <p:cNvSpPr>
              <a:spLocks noChangeArrowheads="1"/>
            </p:cNvSpPr>
            <p:nvPr/>
          </p:nvSpPr>
          <p:spPr bwMode="auto">
            <a:xfrm rot="-8278579">
              <a:off x="3564" y="1204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0" name="AutoShape 11"/>
            <p:cNvSpPr>
              <a:spLocks noChangeArrowheads="1"/>
            </p:cNvSpPr>
            <p:nvPr/>
          </p:nvSpPr>
          <p:spPr bwMode="auto">
            <a:xfrm rot="-9738902">
              <a:off x="3016" y="890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1" name="AutoShape 12"/>
            <p:cNvSpPr>
              <a:spLocks noChangeArrowheads="1"/>
            </p:cNvSpPr>
            <p:nvPr/>
          </p:nvSpPr>
          <p:spPr bwMode="auto">
            <a:xfrm rot="9916132">
              <a:off x="2290" y="890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2" name="AutoShape 13"/>
            <p:cNvSpPr>
              <a:spLocks noChangeArrowheads="1"/>
            </p:cNvSpPr>
            <p:nvPr/>
          </p:nvSpPr>
          <p:spPr bwMode="auto">
            <a:xfrm rot="8283223">
              <a:off x="1701" y="1207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3" name="AutoShape 14"/>
            <p:cNvSpPr>
              <a:spLocks noChangeArrowheads="1"/>
            </p:cNvSpPr>
            <p:nvPr/>
          </p:nvSpPr>
          <p:spPr bwMode="auto">
            <a:xfrm rot="6549291">
              <a:off x="1296" y="1768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4" name="AutoShape 15"/>
            <p:cNvSpPr>
              <a:spLocks noChangeArrowheads="1"/>
            </p:cNvSpPr>
            <p:nvPr/>
          </p:nvSpPr>
          <p:spPr bwMode="auto">
            <a:xfrm rot="4789365">
              <a:off x="1251" y="2474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5" name="AutoShape 16"/>
            <p:cNvSpPr>
              <a:spLocks noChangeArrowheads="1"/>
            </p:cNvSpPr>
            <p:nvPr/>
          </p:nvSpPr>
          <p:spPr bwMode="auto">
            <a:xfrm rot="3061256">
              <a:off x="1478" y="3063"/>
              <a:ext cx="479" cy="306"/>
            </a:xfrm>
            <a:prstGeom prst="leftArrow">
              <a:avLst>
                <a:gd name="adj1" fmla="val 50000"/>
                <a:gd name="adj2" fmla="val 39134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571750" y="3500438"/>
            <a:ext cx="4000500" cy="719137"/>
            <a:chOff x="1678" y="2228"/>
            <a:chExt cx="2404" cy="453"/>
          </a:xfrm>
        </p:grpSpPr>
        <p:pic>
          <p:nvPicPr>
            <p:cNvPr id="6171" name="Picture 18" descr="стрелка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" y="2341"/>
              <a:ext cx="240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2" name="Oval 21"/>
            <p:cNvSpPr>
              <a:spLocks noChangeArrowheads="1"/>
            </p:cNvSpPr>
            <p:nvPr/>
          </p:nvSpPr>
          <p:spPr bwMode="auto">
            <a:xfrm>
              <a:off x="2653" y="2228"/>
              <a:ext cx="453" cy="4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0" name="Rectangle 7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175125" y="5516563"/>
            <a:ext cx="7921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126" name="Picture 78" descr="Рисунок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0045">
            <a:off x="4678363" y="1268413"/>
            <a:ext cx="8905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7" name="Picture 79" descr="Рисунок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208569">
            <a:off x="5651500" y="1773238"/>
            <a:ext cx="8905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8" name="Picture 80" descr="Рисунок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23037">
            <a:off x="6303169" y="2678907"/>
            <a:ext cx="8905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" name="Picture 81" descr="Рисунок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043006">
            <a:off x="6376194" y="3785394"/>
            <a:ext cx="8905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" name="Picture 82" descr="Рисунок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009707">
            <a:off x="6015831" y="4793457"/>
            <a:ext cx="8905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1" name="Picture 83" descr="Рисунок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536026">
            <a:off x="5219700" y="5516563"/>
            <a:ext cx="8905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2" name="Picture 84" descr="Рисунок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902786">
            <a:off x="1767681" y="3785394"/>
            <a:ext cx="8905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3" name="Picture 85" descr="Рисунок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292932">
            <a:off x="1910556" y="2678907"/>
            <a:ext cx="8905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4" name="Picture 86" descr="Рисунок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555764">
            <a:off x="2589213" y="1792288"/>
            <a:ext cx="8905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5" name="Picture 87" descr="Рисунок2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717719">
            <a:off x="3573463" y="1268413"/>
            <a:ext cx="8905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6" name="Picture 88" descr="Рисунок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20387">
            <a:off x="2987675" y="5589588"/>
            <a:ext cx="8905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7" name="Picture 89" descr="Рисунок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01083">
            <a:off x="2199481" y="4864894"/>
            <a:ext cx="8905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63" name="Group 90"/>
          <p:cNvGrpSpPr>
            <a:grpSpLocks/>
          </p:cNvGrpSpPr>
          <p:nvPr/>
        </p:nvGrpSpPr>
        <p:grpSpPr bwMode="auto">
          <a:xfrm>
            <a:off x="8532813" y="981075"/>
            <a:ext cx="468312" cy="476250"/>
            <a:chOff x="1882" y="3657"/>
            <a:chExt cx="227" cy="227"/>
          </a:xfrm>
        </p:grpSpPr>
        <p:sp>
          <p:nvSpPr>
            <p:cNvPr id="6169" name="Rectangle 91">
              <a:hlinkClick r:id="" action="ppaction://hlinkshowjump?jump=endshow"/>
            </p:cNvPr>
            <p:cNvSpPr>
              <a:spLocks noChangeArrowheads="1"/>
            </p:cNvSpPr>
            <p:nvPr/>
          </p:nvSpPr>
          <p:spPr bwMode="auto">
            <a:xfrm>
              <a:off x="1882" y="3657"/>
              <a:ext cx="227" cy="22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0" name="WordArt 92">
              <a:hlinkClick r:id="" action="ppaction://hlinkshowjump?jump=endshow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27" y="3702"/>
              <a:ext cx="137" cy="1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</p:grpSp>
      <p:sp>
        <p:nvSpPr>
          <p:cNvPr id="2141" name="Text Box 93" descr="Зеленый мрамор"/>
          <p:cNvSpPr txBox="1">
            <a:spLocks noChangeArrowheads="1"/>
          </p:cNvSpPr>
          <p:nvPr/>
        </p:nvSpPr>
        <p:spPr bwMode="auto">
          <a:xfrm>
            <a:off x="323850" y="188913"/>
            <a:ext cx="8640763" cy="646331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Знатоки русского языка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65" name="AutoShape 95" descr="Зеленый мрамор"/>
          <p:cNvSpPr>
            <a:spLocks noChangeArrowheads="1"/>
          </p:cNvSpPr>
          <p:nvPr/>
        </p:nvSpPr>
        <p:spPr bwMode="auto">
          <a:xfrm rot="2601234">
            <a:off x="0" y="5589588"/>
            <a:ext cx="1655763" cy="981075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6" name="AutoShape 97" descr="Зеленый мрамор"/>
          <p:cNvSpPr>
            <a:spLocks noChangeArrowheads="1"/>
          </p:cNvSpPr>
          <p:nvPr/>
        </p:nvSpPr>
        <p:spPr bwMode="auto">
          <a:xfrm rot="-2321100">
            <a:off x="7488238" y="5589588"/>
            <a:ext cx="1655762" cy="981075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7" name="AutoShape 98" descr="Зеленый мрамор"/>
          <p:cNvSpPr>
            <a:spLocks noChangeArrowheads="1"/>
          </p:cNvSpPr>
          <p:nvPr/>
        </p:nvSpPr>
        <p:spPr bwMode="auto">
          <a:xfrm rot="7923087">
            <a:off x="-13494" y="1318419"/>
            <a:ext cx="1655763" cy="981075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47" name="Ra-ta-t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4975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4522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24" fill="hold"/>
                                        <p:tgtEl>
                                          <p:spTgt spid="2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3100000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7400000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1000000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9580000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1780000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00820000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2080000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3640000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7"/>
                  </p:tgtEl>
                </p:cond>
              </p:nextCondLst>
            </p:seq>
            <p:audio>
              <p:cMediaNode vol="17000" showWhenStopped="0">
                <p:cTn id="1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4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17 вопрос от Г.И. Ивановой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(Ивановская область)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Допишите четверостишие:</a:t>
            </a:r>
          </a:p>
          <a:p>
            <a:pPr marL="0" indent="0">
              <a:buNone/>
            </a:pPr>
            <a:r>
              <a:rPr lang="ru-RU" b="1" i="1" dirty="0" err="1"/>
              <a:t>Карлсон</a:t>
            </a:r>
            <a:r>
              <a:rPr lang="ru-RU" b="1" i="1" dirty="0"/>
              <a:t> в гости к Малышу</a:t>
            </a:r>
          </a:p>
          <a:p>
            <a:pPr marL="0" indent="0">
              <a:buNone/>
            </a:pPr>
            <a:r>
              <a:rPr lang="ru-RU" b="1" i="1" dirty="0"/>
              <a:t>Прилетел под вечер</a:t>
            </a:r>
            <a:r>
              <a:rPr lang="ru-RU" b="1" i="1" dirty="0" smtClean="0"/>
              <a:t>...  (1 балл)</a:t>
            </a:r>
            <a:endParaRPr lang="ru-RU" b="1" i="1" dirty="0"/>
          </a:p>
          <a:p>
            <a:endParaRPr lang="ru-RU" b="1" dirty="0"/>
          </a:p>
        </p:txBody>
      </p:sp>
      <p:pic>
        <p:nvPicPr>
          <p:cNvPr id="4098" name="Picture 2" descr="Quill Pens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786190"/>
            <a:ext cx="3357586" cy="2578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872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18 вопрос от В.И. Громовой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(г. Саратов)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Сколько в русском языке существительных, оканчивающихся на –</a:t>
            </a:r>
            <a:r>
              <a:rPr lang="ru-RU" b="1" dirty="0" err="1"/>
              <a:t>чо</a:t>
            </a:r>
            <a:r>
              <a:rPr lang="ru-RU" b="1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3500438"/>
            <a:ext cx="6929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Правильный ответ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В </a:t>
            </a:r>
            <a:r>
              <a:rPr lang="ru-RU" sz="2800" dirty="0" smtClean="0">
                <a:solidFill>
                  <a:srgbClr val="FF0000"/>
                </a:solidFill>
              </a:rPr>
              <a:t>«Обратном словаре русского языка» можно найти такие слова: </a:t>
            </a:r>
            <a:r>
              <a:rPr lang="ru-RU" sz="2800" b="1" i="1" dirty="0" smtClean="0">
                <a:solidFill>
                  <a:srgbClr val="FF0000"/>
                </a:solidFill>
              </a:rPr>
              <a:t>плечо, пончо, харчо, каприччо,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мачо</a:t>
            </a:r>
            <a:r>
              <a:rPr lang="ru-RU" sz="2800" dirty="0" smtClean="0">
                <a:solidFill>
                  <a:srgbClr val="FF0000"/>
                </a:solidFill>
              </a:rPr>
              <a:t>. (2 балла)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6357958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im2-tub-ru.yandex.net/i?id=0be536a45c23c7b6b2a588baca49196e-139-144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2285992"/>
            <a:ext cx="2214578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4580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19 </a:t>
            </a:r>
            <a:r>
              <a:rPr lang="ru-RU" b="1" dirty="0">
                <a:solidFill>
                  <a:srgbClr val="0070C0"/>
                </a:solidFill>
              </a:rPr>
              <a:t>вопрос от В.И. Громовой 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(г. Саратов)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Коричневым может быть портфель или забор. А как следует сказать, если коричневый цвет – свойство а) глаз, б) волос, в) медведя, г) лошади?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100" y="4143380"/>
            <a:ext cx="7429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Правильный ответ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а</a:t>
            </a:r>
            <a:r>
              <a:rPr lang="ru-RU" sz="2400" dirty="0" smtClean="0">
                <a:solidFill>
                  <a:srgbClr val="FF0000"/>
                </a:solidFill>
              </a:rPr>
              <a:t>) карий, б) каштановый, в) бурый, г) гнедой (о красновато-рыжем) и каурый (о светло-каштановом</a:t>
            </a:r>
            <a:r>
              <a:rPr lang="ru-RU" sz="2400" dirty="0" smtClean="0">
                <a:solidFill>
                  <a:srgbClr val="FF0000"/>
                </a:solidFill>
              </a:rPr>
              <a:t>). (2 балла)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357158" y="6072206"/>
            <a:ext cx="500066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im1-tub-ru.yandex.net/i?id=ec2ab71fe59b3645b5a5955c5d5809d8-44-144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3143248"/>
            <a:ext cx="2124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20 </a:t>
            </a:r>
            <a:r>
              <a:rPr lang="ru-RU" b="1" dirty="0">
                <a:solidFill>
                  <a:srgbClr val="0070C0"/>
                </a:solidFill>
              </a:rPr>
              <a:t>вопрос от В.И. Громовой 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(г. Саратов)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Найдите в каждом случае третье слово, которое послужило бы смысловым соединительным звеном между двумя другими словами.</a:t>
            </a:r>
          </a:p>
          <a:p>
            <a:pPr marL="0" indent="0">
              <a:buNone/>
            </a:pPr>
            <a:r>
              <a:rPr lang="ru-RU" b="1" dirty="0"/>
              <a:t>колено -                   </a:t>
            </a:r>
            <a:r>
              <a:rPr lang="ru-RU" b="1" dirty="0" smtClean="0"/>
              <a:t>- </a:t>
            </a:r>
            <a:r>
              <a:rPr lang="ru-RU" b="1" dirty="0"/>
              <a:t>чай</a:t>
            </a:r>
          </a:p>
          <a:p>
            <a:pPr marL="0" indent="0">
              <a:buNone/>
            </a:pPr>
            <a:r>
              <a:rPr lang="ru-RU" b="1" dirty="0"/>
              <a:t>паровоз -                 </a:t>
            </a:r>
            <a:r>
              <a:rPr lang="ru-RU" b="1" dirty="0" smtClean="0"/>
              <a:t>- </a:t>
            </a:r>
            <a:r>
              <a:rPr lang="ru-RU" b="1" dirty="0"/>
              <a:t>футбол</a:t>
            </a:r>
          </a:p>
          <a:p>
            <a:pPr marL="0" indent="0">
              <a:buNone/>
            </a:pPr>
            <a:r>
              <a:rPr lang="ru-RU" b="1" dirty="0"/>
              <a:t>циркуль -                 - туфелька</a:t>
            </a:r>
          </a:p>
          <a:p>
            <a:pPr marL="0" indent="0">
              <a:buNone/>
            </a:pPr>
            <a:r>
              <a:rPr lang="ru-RU" b="1" dirty="0"/>
              <a:t>гусеница -               </a:t>
            </a:r>
            <a:r>
              <a:rPr lang="ru-RU" b="1" dirty="0" smtClean="0"/>
              <a:t> - </a:t>
            </a:r>
            <a:r>
              <a:rPr lang="ru-RU" b="1" dirty="0"/>
              <a:t>башня</a:t>
            </a:r>
          </a:p>
          <a:p>
            <a:pPr marL="0" indent="0">
              <a:buNone/>
            </a:pPr>
            <a:r>
              <a:rPr lang="ru-RU" b="1" dirty="0"/>
              <a:t>карьер -                    - грива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0694" y="3357562"/>
            <a:ext cx="3643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</a:t>
            </a:r>
            <a:r>
              <a:rPr lang="ru-RU" b="1" u="sng" dirty="0" smtClean="0">
                <a:solidFill>
                  <a:srgbClr val="FF0000"/>
                </a:solidFill>
              </a:rPr>
              <a:t>Правильный ответ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колено </a:t>
            </a:r>
            <a:r>
              <a:rPr lang="ru-RU" dirty="0" smtClean="0">
                <a:solidFill>
                  <a:srgbClr val="FF0000"/>
                </a:solidFill>
              </a:rPr>
              <a:t>– ЧАШЕЧКА – чай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паровоз – ЛОКОМОТИВ – футбол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циркуль – НОЖКА – туфелька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гусеница – ТАНК – башня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карьер – ЛОШАДЬ – грива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6357958"/>
            <a:ext cx="642942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Поздравляем!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6866" name="Picture 2" descr="НАШИ ЛУЧШИЕ ДРУЗЬЯ * Просмотр темы - ФЕСТИВАЛЬ ПИТОМНИКОВ. Ф…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1785926"/>
            <a:ext cx="4143404" cy="4143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1 вопрос от Л.А. Комаровой (п. Красный Текстильщик Саратовского района)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Какая "дорожная проблема" состоит из двух местоимений?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14480" y="3643314"/>
            <a:ext cx="4214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Правильный ответ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               Я, мы  (1 балл)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14348" y="6357958"/>
            <a:ext cx="500066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Скачивание изображения: указатель, фантазия, звёзды 370600 / Разрешение: original / Раздел: Настроения / Гудфон.рф (GoodFon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428868"/>
            <a:ext cx="2416161" cy="1812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2 вопрос от Н.В. </a:t>
            </a:r>
            <a:r>
              <a:rPr lang="ru-RU" sz="3200" b="1" dirty="0" err="1" smtClean="0">
                <a:solidFill>
                  <a:srgbClr val="0070C0"/>
                </a:solidFill>
              </a:rPr>
              <a:t>Нугаевой</a:t>
            </a:r>
            <a:r>
              <a:rPr lang="ru-RU" sz="3200" b="1" dirty="0" smtClean="0">
                <a:solidFill>
                  <a:srgbClr val="0070C0"/>
                </a:solidFill>
              </a:rPr>
              <a:t> (г. Калининск)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/>
              <a:t>Какую грамматическую ошибку допустил продавец? Аргументируйте свою точку зрения.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000372"/>
            <a:ext cx="2870754" cy="3096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71934" y="2500306"/>
            <a:ext cx="48577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     </a:t>
            </a:r>
            <a:r>
              <a:rPr lang="ru-RU" sz="3200" b="1" u="sng" dirty="0" smtClean="0">
                <a:solidFill>
                  <a:srgbClr val="FF0000"/>
                </a:solidFill>
              </a:rPr>
              <a:t>Правильный ответ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В </a:t>
            </a:r>
            <a:r>
              <a:rPr lang="ru-RU" sz="3200" dirty="0" smtClean="0">
                <a:solidFill>
                  <a:srgbClr val="FF0000"/>
                </a:solidFill>
              </a:rPr>
              <a:t>видовой  паре </a:t>
            </a:r>
            <a:r>
              <a:rPr lang="ru-RU" sz="3200" b="1" i="1" dirty="0" smtClean="0">
                <a:solidFill>
                  <a:srgbClr val="FF0000"/>
                </a:solidFill>
              </a:rPr>
              <a:t>класть</a:t>
            </a:r>
            <a:r>
              <a:rPr lang="ru-RU" sz="3200" dirty="0" smtClean="0">
                <a:solidFill>
                  <a:srgbClr val="FF0000"/>
                </a:solidFill>
              </a:rPr>
              <a:t> (несов., </a:t>
            </a:r>
            <a:r>
              <a:rPr lang="ru-RU" sz="3200" dirty="0" err="1" smtClean="0">
                <a:solidFill>
                  <a:srgbClr val="FF0000"/>
                </a:solidFill>
              </a:rPr>
              <a:t>перех</a:t>
            </a:r>
            <a:r>
              <a:rPr lang="ru-RU" sz="3200" dirty="0" smtClean="0">
                <a:solidFill>
                  <a:srgbClr val="FF0000"/>
                </a:solidFill>
              </a:rPr>
              <a:t>) употребляется без приставки – </a:t>
            </a:r>
            <a:r>
              <a:rPr lang="ru-RU" sz="3200" b="1" i="1" dirty="0" smtClean="0">
                <a:solidFill>
                  <a:srgbClr val="FF0000"/>
                </a:solidFill>
              </a:rPr>
              <a:t>положить</a:t>
            </a:r>
            <a:r>
              <a:rPr lang="ru-RU" sz="3200" dirty="0" smtClean="0">
                <a:solidFill>
                  <a:srgbClr val="FF0000"/>
                </a:solidFill>
              </a:rPr>
              <a:t> (</a:t>
            </a:r>
            <a:r>
              <a:rPr lang="ru-RU" sz="3200" dirty="0" err="1" smtClean="0">
                <a:solidFill>
                  <a:srgbClr val="FF0000"/>
                </a:solidFill>
              </a:rPr>
              <a:t>соверш</a:t>
            </a:r>
            <a:r>
              <a:rPr lang="ru-RU" sz="3200" dirty="0" smtClean="0">
                <a:solidFill>
                  <a:srgbClr val="FF0000"/>
                </a:solidFill>
              </a:rPr>
              <a:t>., </a:t>
            </a:r>
            <a:r>
              <a:rPr lang="ru-RU" sz="3200" dirty="0" err="1" smtClean="0">
                <a:solidFill>
                  <a:srgbClr val="FF0000"/>
                </a:solidFill>
              </a:rPr>
              <a:t>перех</a:t>
            </a:r>
            <a:r>
              <a:rPr lang="ru-RU" sz="3200" dirty="0" smtClean="0">
                <a:solidFill>
                  <a:srgbClr val="FF0000"/>
                </a:solidFill>
              </a:rPr>
              <a:t>) употребляется только с </a:t>
            </a:r>
            <a:r>
              <a:rPr lang="ru-RU" sz="3200" dirty="0" smtClean="0">
                <a:solidFill>
                  <a:srgbClr val="FF0000"/>
                </a:solidFill>
              </a:rPr>
              <a:t>приставкой. (2 балла)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428596" y="6357958"/>
            <a:ext cx="571504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3 вопрос от Е.Е. Медведевой (Волгоградская область</a:t>
            </a:r>
            <a:r>
              <a:rPr lang="ru-RU" sz="3200" b="1" dirty="0" smtClean="0">
                <a:solidFill>
                  <a:srgbClr val="0070C0"/>
                </a:solidFill>
              </a:rPr>
              <a:t>)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В каком словосочетании нет ошибки в построении?</a:t>
            </a:r>
          </a:p>
          <a:p>
            <a:r>
              <a:rPr lang="ru-RU" b="1" dirty="0" smtClean="0"/>
              <a:t>Согласно пословице</a:t>
            </a:r>
          </a:p>
          <a:p>
            <a:r>
              <a:rPr lang="ru-RU" b="1" dirty="0" smtClean="0"/>
              <a:t>Скучаю за тобой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4286256"/>
            <a:ext cx="4500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   Правильный ответ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Согласно пословице (1 балл)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://im0-tub-ru.yandex.net/i?id=bc9562ee5a6ea6df35da8104eaac61fd-60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357430"/>
            <a:ext cx="3048022" cy="2286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500034" y="6215082"/>
            <a:ext cx="1000132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4 вопрос от Н.А. Жиркиной (с. </a:t>
            </a:r>
            <a:r>
              <a:rPr lang="ru-RU" sz="3200" b="1" dirty="0" err="1" smtClean="0">
                <a:solidFill>
                  <a:srgbClr val="0070C0"/>
                </a:solidFill>
              </a:rPr>
              <a:t>Брыковка</a:t>
            </a:r>
            <a:r>
              <a:rPr lang="ru-RU" sz="3200" b="1" dirty="0" smtClean="0">
                <a:solidFill>
                  <a:srgbClr val="0070C0"/>
                </a:solidFill>
              </a:rPr>
              <a:t> Духовницкого района)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Какие буквы «обижаются» на то, что их не пишут в начале русских слов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3429000"/>
            <a:ext cx="5715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</a:rPr>
              <a:t>Правильный ответ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Буквы </a:t>
            </a:r>
            <a:r>
              <a:rPr lang="ru-RU" sz="3200" dirty="0" smtClean="0">
                <a:solidFill>
                  <a:srgbClr val="FF0000"/>
                </a:solidFill>
              </a:rPr>
              <a:t>Ы.Й. Йод, йог и другие слова на Й- иноязычные </a:t>
            </a:r>
            <a:r>
              <a:rPr lang="ru-RU" sz="3200" dirty="0" smtClean="0">
                <a:solidFill>
                  <a:srgbClr val="FF0000"/>
                </a:solidFill>
              </a:rPr>
              <a:t>заимствования. (2 балла)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://im3-tub-ru.yandex.net/i?id=08fb82c11b684ace8e487bc588b12030-136-144&amp;n=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F3F1"/>
              </a:clrFrom>
              <a:clrTo>
                <a:srgbClr val="EDF3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3143238"/>
            <a:ext cx="2000264" cy="2000264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500034" y="6143644"/>
            <a:ext cx="78581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5 </a:t>
            </a:r>
            <a:r>
              <a:rPr lang="ru-RU" sz="3200" b="1" dirty="0">
                <a:solidFill>
                  <a:srgbClr val="0070C0"/>
                </a:solidFill>
              </a:rPr>
              <a:t>вопрос от В.В. Журбиной 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(Астраханская область)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5439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Флешмоб</a:t>
            </a:r>
            <a:r>
              <a:rPr lang="ru-RU" b="1" dirty="0"/>
              <a:t> - это одно из немногих слов, чей день рождения нам точно известен – июнь 2003 года. Оно быстро стало модным. К сожалению, его постоянно употребляют неверно. Что же значит это слово?  Как называют участников </a:t>
            </a:r>
            <a:r>
              <a:rPr lang="ru-RU" b="1" dirty="0" err="1"/>
              <a:t>флешмобов</a:t>
            </a:r>
            <a:r>
              <a:rPr lang="ru-RU" b="1" dirty="0"/>
              <a:t>?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4357694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</a:rPr>
              <a:t>Правильный ответ</a:t>
            </a:r>
          </a:p>
          <a:p>
            <a:r>
              <a:rPr lang="ru-RU" sz="2000" b="1" dirty="0" err="1" smtClean="0">
                <a:solidFill>
                  <a:srgbClr val="FF0000"/>
                </a:solidFill>
              </a:rPr>
              <a:t>Флешмоб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- это заранее спланированная массовая акция, в которой большая группа людей (</a:t>
            </a:r>
            <a:r>
              <a:rPr lang="ru-RU" sz="2000" b="1" dirty="0" err="1" smtClean="0">
                <a:solidFill>
                  <a:srgbClr val="FF0000"/>
                </a:solidFill>
              </a:rPr>
              <a:t>мобберы</a:t>
            </a:r>
            <a:r>
              <a:rPr lang="ru-RU" sz="2000" b="1" dirty="0" smtClean="0">
                <a:solidFill>
                  <a:srgbClr val="FF0000"/>
                </a:solidFill>
              </a:rPr>
              <a:t>) появляется в общественном месте, выполняет заранее оговоренные действия (сценарий) и затем расходится.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Участники </a:t>
            </a:r>
            <a:r>
              <a:rPr lang="ru-RU" sz="2000" b="1" dirty="0" err="1" smtClean="0">
                <a:solidFill>
                  <a:srgbClr val="FF0000"/>
                </a:solidFill>
              </a:rPr>
              <a:t>флешмобов</a:t>
            </a:r>
            <a:r>
              <a:rPr lang="ru-RU" sz="2000" b="1" dirty="0" smtClean="0">
                <a:solidFill>
                  <a:srgbClr val="FF0000"/>
                </a:solidFill>
              </a:rPr>
              <a:t> – </a:t>
            </a:r>
            <a:r>
              <a:rPr lang="ru-RU" sz="2000" b="1" dirty="0" err="1" smtClean="0">
                <a:solidFill>
                  <a:srgbClr val="FF0000"/>
                </a:solidFill>
              </a:rPr>
              <a:t>флешмобберы</a:t>
            </a:r>
            <a:r>
              <a:rPr lang="ru-RU" sz="2000" b="1" dirty="0" smtClean="0">
                <a:solidFill>
                  <a:srgbClr val="FF0000"/>
                </a:solidFill>
              </a:rPr>
              <a:t> (или просто </a:t>
            </a:r>
            <a:r>
              <a:rPr lang="ru-RU" sz="2000" b="1" dirty="0" err="1" smtClean="0">
                <a:solidFill>
                  <a:srgbClr val="FF0000"/>
                </a:solidFill>
              </a:rPr>
              <a:t>мобберы</a:t>
            </a:r>
            <a:r>
              <a:rPr lang="ru-RU" sz="2000" b="1" dirty="0" smtClean="0">
                <a:solidFill>
                  <a:srgbClr val="FF0000"/>
                </a:solidFill>
              </a:rPr>
              <a:t>). (2 балла)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42844" y="6429396"/>
            <a:ext cx="571504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://im1-tub-ru.yandex.net/i?id=d83e1a4e0bb1c3a63a1cffdbdc79cd0b-56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304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6 вопрос от В.А. </a:t>
            </a:r>
            <a:r>
              <a:rPr lang="ru-RU" sz="3200" b="1" dirty="0" err="1" smtClean="0">
                <a:solidFill>
                  <a:srgbClr val="0070C0"/>
                </a:solidFill>
              </a:rPr>
              <a:t>Ионова</a:t>
            </a:r>
            <a:r>
              <a:rPr lang="ru-RU" sz="3200" b="1" dirty="0" smtClean="0">
                <a:solidFill>
                  <a:srgbClr val="0070C0"/>
                </a:solidFill>
              </a:rPr>
              <a:t> (с. Каменка Турковского района)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Родственны ли исторически слова: соха – сохатый – посох?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14" y="3286124"/>
            <a:ext cx="58579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Правильный ответ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Соха </a:t>
            </a:r>
            <a:r>
              <a:rPr lang="ru-RU" sz="2800" b="1" dirty="0" smtClean="0">
                <a:solidFill>
                  <a:srgbClr val="FF0000"/>
                </a:solidFill>
              </a:rPr>
              <a:t>– основа та же, что и посох, сук – развилка, вилы, рога. Сохатый – с рогами, похожими на сук</a:t>
            </a:r>
            <a:r>
              <a:rPr lang="ru-RU" sz="2800" b="1" dirty="0" smtClean="0">
                <a:solidFill>
                  <a:srgbClr val="FF0000"/>
                </a:solidFill>
              </a:rPr>
              <a:t>. (2 балла)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357158" y="6357958"/>
            <a:ext cx="714380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://im1-tub-ru.yandex.net/i?id=64a7c1fb4f8218bc7944d1970574e8a6-79-144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2428867"/>
            <a:ext cx="1214446" cy="2396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7 вопрос от Н.А. </a:t>
            </a:r>
            <a:r>
              <a:rPr lang="ru-RU" sz="3200" b="1" dirty="0" err="1" smtClean="0">
                <a:solidFill>
                  <a:srgbClr val="0070C0"/>
                </a:solidFill>
              </a:rPr>
              <a:t>Кокуриной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(</a:t>
            </a:r>
            <a:r>
              <a:rPr lang="ru-RU" sz="3200" b="1" dirty="0" err="1" smtClean="0">
                <a:solidFill>
                  <a:srgbClr val="0070C0"/>
                </a:solidFill>
              </a:rPr>
              <a:t>р.п</a:t>
            </a:r>
            <a:r>
              <a:rPr lang="ru-RU" sz="3200" b="1" dirty="0" smtClean="0">
                <a:solidFill>
                  <a:srgbClr val="0070C0"/>
                </a:solidFill>
              </a:rPr>
              <a:t>. Духовницкое)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Замените  </a:t>
            </a:r>
            <a:r>
              <a:rPr lang="ru-RU" b="1" dirty="0" smtClean="0"/>
              <a:t>синонимом из </a:t>
            </a:r>
            <a:r>
              <a:rPr lang="ru-RU" b="1" dirty="0"/>
              <a:t>4 букв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b="1" dirty="0" smtClean="0"/>
              <a:t>Приятель </a:t>
            </a:r>
            <a:r>
              <a:rPr lang="ru-RU" b="1" dirty="0"/>
              <a:t>— </a:t>
            </a:r>
          </a:p>
          <a:p>
            <a:pPr marL="0" indent="0">
              <a:buNone/>
            </a:pPr>
            <a:r>
              <a:rPr lang="ru-RU" b="1" dirty="0"/>
              <a:t>П</a:t>
            </a:r>
            <a:r>
              <a:rPr lang="ru-RU" b="1" dirty="0" smtClean="0"/>
              <a:t>ротивник —</a:t>
            </a:r>
          </a:p>
          <a:p>
            <a:pPr marL="0" indent="0">
              <a:buNone/>
            </a:pPr>
            <a:r>
              <a:rPr lang="ru-RU" b="1" dirty="0" smtClean="0"/>
              <a:t>Солдат </a:t>
            </a:r>
            <a:r>
              <a:rPr lang="ru-RU" b="1" dirty="0"/>
              <a:t>—</a:t>
            </a:r>
          </a:p>
          <a:p>
            <a:pPr marL="0" indent="0">
              <a:buNone/>
            </a:pPr>
            <a:r>
              <a:rPr lang="ru-RU" b="1" dirty="0"/>
              <a:t>Р</a:t>
            </a:r>
            <a:r>
              <a:rPr lang="ru-RU" b="1" dirty="0" smtClean="0"/>
              <a:t>абота </a:t>
            </a:r>
            <a:r>
              <a:rPr lang="ru-RU" b="1" dirty="0"/>
              <a:t>—</a:t>
            </a:r>
          </a:p>
          <a:p>
            <a:pPr marL="0" indent="0">
              <a:buNone/>
            </a:pPr>
            <a:r>
              <a:rPr lang="ru-RU" b="1" dirty="0"/>
              <a:t>Ш</a:t>
            </a:r>
            <a:r>
              <a:rPr lang="ru-RU" b="1" dirty="0" smtClean="0"/>
              <a:t>агать </a:t>
            </a:r>
            <a:r>
              <a:rPr lang="ru-RU" b="1" dirty="0"/>
              <a:t>—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43306" y="2928934"/>
            <a:ext cx="500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</a:rPr>
              <a:t>Правильный ответ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Друг</a:t>
            </a:r>
            <a:r>
              <a:rPr lang="ru-RU" sz="3200" dirty="0" smtClean="0">
                <a:solidFill>
                  <a:srgbClr val="FF0000"/>
                </a:solidFill>
              </a:rPr>
              <a:t>, враг, воин, дело, </a:t>
            </a:r>
            <a:r>
              <a:rPr lang="ru-RU" sz="3200" dirty="0" smtClean="0">
                <a:solidFill>
                  <a:srgbClr val="FF0000"/>
                </a:solidFill>
              </a:rPr>
              <a:t>идти (2 балла)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596" y="6000768"/>
            <a:ext cx="92869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ttp://im1-tub-ru.yandex.net/i?id=cd12e89979fcb23195d848f69d1a91bb-25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428604"/>
            <a:ext cx="12001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641</TotalTime>
  <Words>1009</Words>
  <Application>Microsoft Office PowerPoint</Application>
  <PresentationFormat>Экран (4:3)</PresentationFormat>
  <Paragraphs>107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Вопросы знатокам  5-6 классов</vt:lpstr>
      <vt:lpstr>Слайд 2</vt:lpstr>
      <vt:lpstr>1 вопрос от Л.А. Комаровой (п. Красный Текстильщик Саратовского района)</vt:lpstr>
      <vt:lpstr>2 вопрос от Н.В. Нугаевой (г. Калининск)</vt:lpstr>
      <vt:lpstr>3 вопрос от Е.Е. Медведевой (Волгоградская область)</vt:lpstr>
      <vt:lpstr>4 вопрос от Н.А. Жиркиной (с. Брыковка Духовницкого района)</vt:lpstr>
      <vt:lpstr>5 вопрос от В.В. Журбиной  (Астраханская область)</vt:lpstr>
      <vt:lpstr>6 вопрос от В.А. Ионова (с. Каменка Турковского района)</vt:lpstr>
      <vt:lpstr>7 вопрос от Н.А. Кокуриной  (р.п. Духовницкое)</vt:lpstr>
      <vt:lpstr>8 вопрос от Е.В. Нефедовой  (Астраханская область)</vt:lpstr>
      <vt:lpstr>9 вопрос от О.М. Орловой (г. Балаково)</vt:lpstr>
      <vt:lpstr>10 вопрос от Л.И. Ражабовой (г. Красный Кут)</vt:lpstr>
      <vt:lpstr>11 вопрос от Е.И. Юневой (с. Федоровка Федоровского района)</vt:lpstr>
      <vt:lpstr>12 вопрос от Н.Е. Крыловой (Тверская область)</vt:lpstr>
      <vt:lpstr>Чёрный ящик</vt:lpstr>
      <vt:lpstr>13 вопрос от Т.И. Боровиковой (Пермский край)</vt:lpstr>
      <vt:lpstr>14 вопрос от Т.И. Боровиковой  (Пермский край)</vt:lpstr>
      <vt:lpstr>15 вопрос от Л.А. Свинобоевой (Свердловская область)</vt:lpstr>
      <vt:lpstr>16 вопрос  от Л.А. Свинобоевой  (Свердловская область)</vt:lpstr>
      <vt:lpstr>17 вопрос от Г.И. Ивановой  (Ивановская область)</vt:lpstr>
      <vt:lpstr>18 вопрос от В.И. Громовой  (г. Саратов)</vt:lpstr>
      <vt:lpstr>19 вопрос от В.И. Громовой  (г. Саратов)</vt:lpstr>
      <vt:lpstr>20 вопрос от В.И. Громовой  (г. Саратов)</vt:lpstr>
      <vt:lpstr>Поздравляем!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знатокам 5-6 классов</dc:title>
  <dc:creator>Андрей</dc:creator>
  <cp:lastModifiedBy>Windows User</cp:lastModifiedBy>
  <cp:revision>53</cp:revision>
  <dcterms:created xsi:type="dcterms:W3CDTF">2014-02-17T07:49:01Z</dcterms:created>
  <dcterms:modified xsi:type="dcterms:W3CDTF">2015-02-26T17:43:21Z</dcterms:modified>
</cp:coreProperties>
</file>